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8" r:id="rId5"/>
    <p:sldId id="287" r:id="rId6"/>
    <p:sldId id="289" r:id="rId7"/>
    <p:sldId id="290" r:id="rId8"/>
    <p:sldId id="291" r:id="rId9"/>
    <p:sldId id="292" r:id="rId10"/>
    <p:sldId id="293" r:id="rId11"/>
    <p:sldId id="294" r:id="rId12"/>
    <p:sldId id="281" r:id="rId13"/>
    <p:sldId id="302" r:id="rId14"/>
    <p:sldId id="295" r:id="rId15"/>
    <p:sldId id="298" r:id="rId16"/>
    <p:sldId id="296" r:id="rId17"/>
    <p:sldId id="297" r:id="rId18"/>
    <p:sldId id="303" r:id="rId19"/>
    <p:sldId id="299" r:id="rId20"/>
    <p:sldId id="300" r:id="rId21"/>
    <p:sldId id="301" r:id="rId22"/>
    <p:sldId id="304" r:id="rId23"/>
    <p:sldId id="305" r:id="rId24"/>
    <p:sldId id="307" r:id="rId25"/>
    <p:sldId id="306" r:id="rId26"/>
    <p:sldId id="308" r:id="rId27"/>
    <p:sldId id="284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0291" autoAdjust="0"/>
  </p:normalViewPr>
  <p:slideViewPr>
    <p:cSldViewPr snapToGrid="0">
      <p:cViewPr varScale="1">
        <p:scale>
          <a:sx n="60" d="100"/>
          <a:sy n="60" d="100"/>
        </p:scale>
        <p:origin x="1550" y="3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1384D-CB1A-AD5B-DE4A-42B42FDB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5C827-76DA-0E11-7220-01630281E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4E0F4-2770-48A1-9549-42BB98EA3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evening everyone, I’m Aida and I spent way too many hours on this project.</a:t>
            </a:r>
          </a:p>
          <a:p>
            <a:br>
              <a:rPr lang="en-US" dirty="0"/>
            </a:br>
            <a:r>
              <a:rPr lang="en-US" dirty="0"/>
              <a:t>It started well until it went downhill — I restarted the project twice, almost gave up, also gave up, had a meltdown…</a:t>
            </a:r>
          </a:p>
          <a:p>
            <a:br>
              <a:rPr lang="en-US" dirty="0"/>
            </a:br>
            <a:r>
              <a:rPr lang="en-US" dirty="0"/>
              <a:t>But in the end, I managed to persevere, and I’m proud of myself that I completed it, despite not having any programming background at the start of this course.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CE2B5-1A92-C96F-D5E8-F29F1206A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96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90E74-B828-2D53-B2C7-3F9CBC368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AFFF1-B1C8-3381-A3AF-E20C2189B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43D53F-34C1-3CF3-B8EB-F3F08739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also a separate </a:t>
            </a:r>
            <a:r>
              <a:rPr lang="en-US" b="1" dirty="0"/>
              <a:t>Add Book Page</a:t>
            </a:r>
            <a:r>
              <a:rPr lang="en-US" dirty="0"/>
              <a:t> to register new books into the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6EC18-8EA4-EEE3-CE15-B78D903BE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7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14F2E-59F5-6A02-9C5A-1ADEA86C4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03A6B-6777-42FA-9156-A5881359D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6207D-EF69-7847-F596-073F30377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have the </a:t>
            </a:r>
            <a:r>
              <a:rPr lang="en-US" b="1" dirty="0"/>
              <a:t>Member Management Page</a:t>
            </a:r>
            <a:r>
              <a:rPr lang="en-US" dirty="0"/>
              <a:t>, also for admins, where they can view active members and their joined date.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2BBE4-0AA5-B013-4BF1-5AD5D9B24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28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3696C-D1AC-1277-F080-166AD824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5DA47-F5AC-7F25-AEB4-FABACBF89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A83F8-B58B-D2EF-ED79-F5F96D799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b="1" dirty="0"/>
              <a:t>Return and Borrowing Page</a:t>
            </a:r>
            <a:r>
              <a:rPr lang="en-US" dirty="0"/>
              <a:t> for admins — they can view current borrowings, and also access borrowing history for each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D4627-D3CA-BDD4-F5D1-E9BECD9E3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10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DFEFF-BDC9-C6FD-BC78-53504F40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D65FE-5990-6514-B0F8-B00C15E25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E3958-7D08-3B1E-7238-978B78EB9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member side, users can go to the </a:t>
            </a:r>
            <a:r>
              <a:rPr lang="en-US" b="1" dirty="0"/>
              <a:t>Book Search </a:t>
            </a:r>
            <a:r>
              <a:rPr lang="en-US" b="0" dirty="0"/>
              <a:t>page</a:t>
            </a:r>
            <a:r>
              <a:rPr lang="en-US" b="1" dirty="0"/>
              <a:t> </a:t>
            </a:r>
            <a:r>
              <a:rPr lang="en-US" dirty="0"/>
              <a:t>to explore available books and borrow them if they’re not already taken.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B554E-91BE-AA8C-FB06-7551AD092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20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A47E5-BA7F-6248-53ED-52F1C6E2C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1BDB7E-1FAD-91FA-E10D-EC0C53DC7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9AC070-CF13-CCA6-D105-92C50BB014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book is already borrowed, members can use the </a:t>
            </a:r>
            <a:r>
              <a:rPr lang="en-US" b="1" dirty="0"/>
              <a:t>Reservation Feature</a:t>
            </a:r>
            <a:r>
              <a:rPr lang="en-US" dirty="0"/>
              <a:t> to reserve it. When the book is returned, it becomes available for the member who made the reservation.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A2FFA-526E-E64A-6AF3-9EF345093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8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C544F-E695-6ABC-F852-0555E284A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ABF42-3D26-3C37-40D2-8BC9ABF8B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3AA46-F185-E9C7-ACC2-5BD954C77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</a:t>
            </a:r>
            <a:r>
              <a:rPr lang="en-US" b="1" dirty="0"/>
              <a:t>Return Book Function</a:t>
            </a:r>
            <a:r>
              <a:rPr lang="en-US" dirty="0"/>
              <a:t>, again only accessible by admins. It updates the book status and makes it available or reserved, depending on the system logic.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967F6-29B7-AD96-0094-0E041652E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8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8838B-922A-F10B-765C-53537B8E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BB192-32CB-2F84-3D17-442AB4200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7DA88-3ECF-6C2D-0401-370278D94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account access, I implemented both </a:t>
            </a:r>
            <a:r>
              <a:rPr lang="en-US" b="1" dirty="0"/>
              <a:t>Forgot Password</a:t>
            </a:r>
            <a:r>
              <a:rPr lang="en-US" dirty="0"/>
              <a:t> and </a:t>
            </a:r>
            <a:r>
              <a:rPr lang="en-US" b="1" dirty="0"/>
              <a:t>Reset Password</a:t>
            </a:r>
            <a:r>
              <a:rPr lang="en-US" dirty="0"/>
              <a:t> pages so users can recover their login securely.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757AE-0810-6B02-21A0-5CF05296E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40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DA0A0-292B-8D59-C2D8-EBD6DB8A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601BC-F990-3B37-5DEF-570B125D3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F78990-081D-9EFB-7EB3-E845D8B6D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reset password function. When a user resets the password, she will receive an email where she has to click the reset password button and be brought to the reset password page to create a new password.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29CD-4F69-B5EB-8274-BBF3ED3FF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82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8F719-9B42-AD97-ADBF-511EC0F9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E5F0C-EAB5-DA45-5EDB-CFB905E26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F2639-C9E7-81F0-E647-0A980420D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 here’s the </a:t>
            </a:r>
            <a:r>
              <a:rPr lang="en-US" b="1" dirty="0"/>
              <a:t>New User Registration Page</a:t>
            </a:r>
            <a:r>
              <a:rPr lang="en-US" dirty="0"/>
              <a:t> where members can sign up with their details and join the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3308A-EF93-4DEC-5657-EE2B146399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01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0FDAC-D4D9-4B5C-1C5A-12D9BD3A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64A80-C16E-22C6-BAA8-638B56CDA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02D35-59BC-BBDB-28E1-3E337B224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database design I used in the project.</a:t>
            </a:r>
            <a:br>
              <a:rPr lang="en-US" dirty="0"/>
            </a:br>
            <a:r>
              <a:rPr lang="en-US" dirty="0"/>
              <a:t>The main tables are </a:t>
            </a:r>
            <a:r>
              <a:rPr lang="en-US" dirty="0" err="1"/>
              <a:t>tbl_books</a:t>
            </a:r>
            <a:r>
              <a:rPr lang="en-US" dirty="0"/>
              <a:t>, </a:t>
            </a:r>
            <a:r>
              <a:rPr lang="en-US" dirty="0" err="1"/>
              <a:t>tbl_user</a:t>
            </a:r>
            <a:r>
              <a:rPr lang="en-US" dirty="0"/>
              <a:t>, and </a:t>
            </a:r>
            <a:r>
              <a:rPr lang="en-US" dirty="0" err="1"/>
              <a:t>tbl_borrowings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 err="1"/>
              <a:t>tbl_user</a:t>
            </a:r>
            <a:r>
              <a:rPr lang="en-US" dirty="0"/>
              <a:t> table stores all user details, including their role and status.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tbl_books</a:t>
            </a:r>
            <a:r>
              <a:rPr lang="en-US" dirty="0"/>
              <a:t> holds book information, with a field to track if it's reserved and by whom.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tbl_borrowings</a:t>
            </a:r>
            <a:r>
              <a:rPr lang="en-US" dirty="0"/>
              <a:t> connects users and books, recording who borrowed what and when.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There’s also a </a:t>
            </a:r>
            <a:r>
              <a:rPr lang="en-US" b="1" dirty="0" err="1"/>
              <a:t>password_reset_token</a:t>
            </a:r>
            <a:r>
              <a:rPr lang="en-US" dirty="0"/>
              <a:t> table to support the forgot/reset password feature.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Auto-increment for IDs is managed in </a:t>
            </a:r>
            <a:r>
              <a:rPr lang="en-US" b="1" dirty="0" err="1"/>
              <a:t>book_seq</a:t>
            </a:r>
            <a:r>
              <a:rPr lang="en-US" dirty="0"/>
              <a:t> and </a:t>
            </a:r>
            <a:r>
              <a:rPr lang="en-US" b="1" dirty="0" err="1"/>
              <a:t>id_generator</a:t>
            </a:r>
            <a:r>
              <a:rPr lang="en-US" dirty="0"/>
              <a:t>, which I handled using Eclipse instead of MySQL, as guided.</a:t>
            </a:r>
          </a:p>
          <a:p>
            <a:r>
              <a:rPr lang="en-US" dirty="0"/>
              <a:t>These relationships help enforce the rules of borrowing, reservations, and user management effectively."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CF98-8655-B444-6DEA-25E03563D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6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8B3D5-D93A-0375-D529-DAC4F6329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14676-8908-FC77-ECD6-54789E59E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8A604-B2E8-D6B9-C46A-BA721BD11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Library Management System is a full-stack web application developed to simplify day-to-day library operations.</a:t>
            </a:r>
          </a:p>
          <a:p>
            <a:endParaRPr lang="en-US" dirty="0"/>
          </a:p>
          <a:p>
            <a:r>
              <a:rPr lang="en-US" dirty="0"/>
              <a:t>It includes two main user roles: Librarians who manage the system, and Members who use it to search, borrow, and return books. </a:t>
            </a:r>
          </a:p>
          <a:p>
            <a:endParaRPr lang="en-US" dirty="0"/>
          </a:p>
          <a:p>
            <a:r>
              <a:rPr lang="en-US" dirty="0"/>
              <a:t>The project uses Spring Boot for the backend, React for the frontend, and MySQL to handle all data storage."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3535-B972-E049-F489-9D5219523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29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03AA7-27C2-2F7E-187C-0ED1FCD4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82B3B-53B7-0AFC-55D2-E9C5D9137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B0D55-6C7E-09C1-4112-F552E708C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a summary of the API endpoints I created for the system.</a:t>
            </a:r>
          </a:p>
          <a:p>
            <a:r>
              <a:rPr lang="en-US" dirty="0"/>
              <a:t>They are </a:t>
            </a:r>
            <a:r>
              <a:rPr lang="en-US" dirty="0" err="1"/>
              <a:t>organised</a:t>
            </a:r>
            <a:r>
              <a:rPr lang="en-US" dirty="0"/>
              <a:t> into three groups: public, admin, and member.</a:t>
            </a:r>
          </a:p>
          <a:p>
            <a:r>
              <a:rPr lang="en-US" dirty="0"/>
              <a:t>Under public endpoints, users can register, log in, and reset their passwords.</a:t>
            </a:r>
          </a:p>
          <a:p>
            <a:r>
              <a:rPr lang="en-US" dirty="0"/>
              <a:t>Admins have full control — they can manage users, books, borrowing records, and returns.</a:t>
            </a:r>
          </a:p>
          <a:p>
            <a:r>
              <a:rPr lang="en-US" dirty="0"/>
              <a:t>Members can search for books, borrow them, and reserve books that are already borrowed.</a:t>
            </a:r>
          </a:p>
          <a:p>
            <a:r>
              <a:rPr lang="en-US" dirty="0"/>
              <a:t>Every action in the frontend — like borrowing a book or viewing the list — is connected to one of these endpoints.</a:t>
            </a:r>
          </a:p>
          <a:p>
            <a:r>
              <a:rPr lang="en-US" dirty="0"/>
              <a:t>I used JWT tokens and Spring Security to ensure each role only accesses what they're allowed to."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0335A-6C5F-5EF5-A8E8-917E71C71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19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1071-09F9-842D-AB6D-5F97FAE9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4AAB1-7D0D-AE6F-5CE1-312893929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8CAEB-F3E0-EF95-EA8E-0CE22D88C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For automated testing, I focused on writing </a:t>
            </a:r>
            <a:r>
              <a:rPr lang="en-US" b="1" dirty="0"/>
              <a:t>one meaningful test</a:t>
            </a:r>
            <a:r>
              <a:rPr lang="en-US" dirty="0"/>
              <a:t> using Mockito to prove I understood the testing process.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I chose to test the </a:t>
            </a:r>
            <a:r>
              <a:rPr lang="en-US" b="1" dirty="0"/>
              <a:t>book return feature</a:t>
            </a:r>
            <a:r>
              <a:rPr lang="en-US" dirty="0"/>
              <a:t> because it involves important business logic — updating both the borrowing and book status, and saving those changes to the database.</a:t>
            </a:r>
          </a:p>
          <a:p>
            <a:r>
              <a:rPr lang="en-US" dirty="0"/>
              <a:t>This test covers how the system behaves when a book is returned, and it gave me the chance to </a:t>
            </a:r>
            <a:r>
              <a:rPr lang="en-US" dirty="0" err="1"/>
              <a:t>practise</a:t>
            </a:r>
            <a:r>
              <a:rPr lang="en-US" dirty="0"/>
              <a:t> mocking dependencies and verifying results.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CD609-2F35-CE41-1D71-9554AD186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64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82E54-914B-5C6D-DEDC-500F0C0E5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55D5C-EBCC-19B2-95E4-E4B13D7AB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EFEC0-8E06-D6E4-5485-DBBE34CFF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were some of the challenges I faced during development.</a:t>
            </a:r>
          </a:p>
          <a:p>
            <a:br>
              <a:rPr lang="en-US" dirty="0"/>
            </a:br>
            <a:r>
              <a:rPr lang="en-US" dirty="0"/>
              <a:t>The frontend port kept changing, and I kept forgetting to update it in the browser — which made me think the app was broken.</a:t>
            </a:r>
          </a:p>
          <a:p>
            <a:br>
              <a:rPr lang="en-US" dirty="0"/>
            </a:br>
            <a:r>
              <a:rPr lang="en-US" dirty="0"/>
              <a:t>I also forgot to run Spring Boot multiple times and spent ages debugging the login, thinking my code was wrong.</a:t>
            </a:r>
          </a:p>
          <a:p>
            <a:br>
              <a:rPr lang="en-US" dirty="0"/>
            </a:br>
            <a:r>
              <a:rPr lang="en-US" dirty="0"/>
              <a:t>The forgot password function worked, but it kept sending emails to fake addresses, so I had to fix it to go to one email for testing.</a:t>
            </a:r>
          </a:p>
          <a:p>
            <a:br>
              <a:rPr lang="en-US" dirty="0"/>
            </a:br>
            <a:r>
              <a:rPr lang="en-US" dirty="0"/>
              <a:t>And I found a logic flaw where members could reserve books they’re already borrowing — Fixed it.</a:t>
            </a:r>
          </a:p>
          <a:p>
            <a:br>
              <a:rPr lang="en-US" dirty="0"/>
            </a:br>
            <a:r>
              <a:rPr lang="en-US" dirty="0"/>
              <a:t>All of these taught me to test carefully, double-check setup steps, and not panic too early!"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C4A53-E2AF-8D34-BBD6-341F0FDCE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88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56390-6651-2445-08FC-5DB49B127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F1AB9-FC63-F773-BB9D-BA3981279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54DBF-F8EB-5DD7-6E18-244BB44BA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features I’d like to add in the future include a mobile version for member access and a borrowing history page for members.</a:t>
            </a:r>
            <a:br>
              <a:rPr lang="en-US" dirty="0"/>
            </a:br>
            <a:r>
              <a:rPr lang="en-US" dirty="0"/>
              <a:t>For the forgot password feature, I’d improve the email configuration so it’s more flexible in different environments.</a:t>
            </a:r>
            <a:br>
              <a:rPr lang="en-US" dirty="0"/>
            </a:br>
            <a:r>
              <a:rPr lang="en-US" dirty="0"/>
              <a:t>Another useful upgrade would be a reporting dashboard for the admin.</a:t>
            </a:r>
            <a:br>
              <a:rPr lang="en-US" dirty="0"/>
            </a:br>
            <a:r>
              <a:rPr lang="en-US" dirty="0"/>
              <a:t>And finally, one important rule I didn’t implement yet is </a:t>
            </a:r>
            <a:r>
              <a:rPr lang="en-US" b="1" dirty="0"/>
              <a:t>overdue book handling</a:t>
            </a:r>
            <a:r>
              <a:rPr lang="en-US" dirty="0"/>
              <a:t> — tracking when books are overdue and blocking further borrowings until they’re returned.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88A94-25D3-F222-9546-BA046C802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30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wrap up, this project has been a huge journey for me.</a:t>
            </a:r>
            <a:br>
              <a:rPr lang="en-US" dirty="0"/>
            </a:br>
            <a:r>
              <a:rPr lang="en-US" dirty="0"/>
              <a:t>I came into this course with no programming background, and now I’ve built a full-stack Library Management System — with user login, borrowing, reservations, and admin controls.</a:t>
            </a:r>
            <a:br>
              <a:rPr lang="en-US" dirty="0"/>
            </a:br>
            <a:r>
              <a:rPr lang="en-US" dirty="0"/>
              <a:t>I also managed to write a working test using Mockito, which felt like a big win.</a:t>
            </a:r>
            <a:br>
              <a:rPr lang="en-US" dirty="0"/>
            </a:br>
            <a:r>
              <a:rPr lang="en-US" dirty="0"/>
              <a:t>I faced a lot of struggles, restarted twice, and nearly gave up, but I pushed through.</a:t>
            </a:r>
            <a:br>
              <a:rPr lang="en-US" dirty="0"/>
            </a:br>
            <a:r>
              <a:rPr lang="en-US" dirty="0"/>
              <a:t>I’m really proud to have completed this — and thank you for your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16B5A-B0AD-E9EE-5ACC-9EEF5B75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2AD68-879C-7DD7-A38C-109837934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10F97-DBED-3038-E8A4-D98926FFD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goal was to build a fully functional Library Management System using the tech stack we learned: Spring Boot, React, and MySQL.</a:t>
            </a:r>
          </a:p>
          <a:p>
            <a:br>
              <a:rPr lang="en-US" dirty="0"/>
            </a:br>
            <a:r>
              <a:rPr lang="en-US" dirty="0"/>
              <a:t>I wanted librarians to easily manage books and members, and for members to have a nice experience searching and borrowing books.</a:t>
            </a:r>
          </a:p>
          <a:p>
            <a:br>
              <a:rPr lang="en-US" dirty="0"/>
            </a:br>
            <a:r>
              <a:rPr lang="en-US" dirty="0"/>
              <a:t>I also challenged myself to make the system scalable and structured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7D3F9-9FC4-F9D3-31BC-6A2B12903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3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714E7-6A81-E466-A40E-FF916438D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9B9B3D-9EB0-4074-0242-1124F9EC6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9338E-FBA1-1AD2-BE15-FF557EB6A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key features I implemented.</a:t>
            </a:r>
          </a:p>
          <a:p>
            <a:br>
              <a:rPr lang="en-US" dirty="0"/>
            </a:br>
            <a:r>
              <a:rPr lang="en-US" dirty="0"/>
              <a:t>Users can register, log in, and reset their password.</a:t>
            </a:r>
          </a:p>
          <a:p>
            <a:br>
              <a:rPr lang="en-US" dirty="0"/>
            </a:br>
            <a:r>
              <a:rPr lang="en-US" dirty="0"/>
              <a:t>Librarians manage members and books — they can add, update, and search easily.</a:t>
            </a:r>
          </a:p>
          <a:p>
            <a:br>
              <a:rPr lang="en-US" dirty="0"/>
            </a:br>
            <a:r>
              <a:rPr lang="en-US" dirty="0"/>
              <a:t>Members are allowed to borrow and reserve books. However, only admins can mark books as returned.</a:t>
            </a:r>
          </a:p>
          <a:p>
            <a:br>
              <a:rPr lang="en-US" dirty="0"/>
            </a:br>
            <a:r>
              <a:rPr lang="en-US" dirty="0"/>
              <a:t>Admins can also view borrowing histories for each member.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3E155-DEE6-FBDA-D35D-8A7A3A949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20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55D37-7C09-3192-3FDF-65A7CA161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C6C05-1C10-877E-0EE7-4A1D5172D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12857-FD7E-6A41-C4A3-9819621E6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rule I implemented is a borrowing limit — members can borrow up to three books at any time.</a:t>
            </a:r>
          </a:p>
          <a:p>
            <a:br>
              <a:rPr lang="en-US" dirty="0"/>
            </a:br>
            <a:r>
              <a:rPr lang="en-US" dirty="0"/>
              <a:t>If a book is already borrowed, members can reserve it.</a:t>
            </a:r>
          </a:p>
          <a:p>
            <a:br>
              <a:rPr lang="en-US" dirty="0"/>
            </a:br>
            <a:r>
              <a:rPr lang="en-US" dirty="0"/>
              <a:t>Once the book is returned by the current borrower, it becomes available to the member who made the reservation.</a:t>
            </a:r>
          </a:p>
          <a:p>
            <a:br>
              <a:rPr lang="en-US" dirty="0"/>
            </a:br>
            <a:r>
              <a:rPr lang="en-US" dirty="0"/>
              <a:t>Also, only admins can return books.</a:t>
            </a:r>
          </a:p>
          <a:p>
            <a:br>
              <a:rPr lang="en-US" dirty="0"/>
            </a:br>
            <a:r>
              <a:rPr lang="en-US" dirty="0"/>
              <a:t>I didn’t implement fines or due dates, but I made sure core borrowing and reservation logic works smoothly.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A76A6-99C7-5A05-ADFF-C84611923B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28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13CC-7B6E-33CF-731D-4F06A2878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729A0-7FBE-9DEC-4274-B606C2467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99591-5726-1126-6702-ECA480F66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backend, I used Spring Boot to build a RESTful API with JWT-based authentication and role-based access.</a:t>
            </a:r>
          </a:p>
          <a:p>
            <a:br>
              <a:rPr lang="en-US" dirty="0"/>
            </a:br>
            <a:r>
              <a:rPr lang="en-US" dirty="0"/>
              <a:t>I used JPA with Hibernate for all the database interactions.</a:t>
            </a:r>
          </a:p>
          <a:p>
            <a:br>
              <a:rPr lang="en-US" dirty="0"/>
            </a:br>
            <a:r>
              <a:rPr lang="en-US" dirty="0"/>
              <a:t>On the frontend, I built the app with React and used Vite for faster builds, React Router for navigation, and Axios for API calls.</a:t>
            </a:r>
          </a:p>
          <a:p>
            <a:br>
              <a:rPr lang="en-US" dirty="0"/>
            </a:br>
            <a:r>
              <a:rPr lang="en-US" dirty="0"/>
              <a:t>The database is MySQL, and I structured it with relationships between users, books, borrowings, and reservations.</a:t>
            </a:r>
          </a:p>
          <a:p>
            <a:br>
              <a:rPr lang="en-US" dirty="0"/>
            </a:br>
            <a:r>
              <a:rPr lang="en-US" dirty="0"/>
              <a:t>Data integrity is managed with proper constraints in the schema.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81FE5-6A8E-738E-CC94-86CE3771C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73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8283-5F57-CFB4-7CD1-5931CA6EB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DE30D-3097-4ECC-2008-71BD4CB5E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9BBE5D-8AED-0E46-493B-BDEE7A85C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followed the MVC architecture, which helped me </a:t>
            </a:r>
            <a:r>
              <a:rPr lang="en-US" dirty="0" err="1"/>
              <a:t>organise</a:t>
            </a:r>
            <a:r>
              <a:rPr lang="en-US" dirty="0"/>
              <a:t> the system into three clear parts.</a:t>
            </a:r>
          </a:p>
          <a:p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Model</a:t>
            </a:r>
            <a:r>
              <a:rPr lang="en-US" dirty="0"/>
              <a:t> represents my data structures — like Users, Books, and Borrowings — using JPA entities.</a:t>
            </a:r>
          </a:p>
          <a:p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Controller</a:t>
            </a:r>
            <a:r>
              <a:rPr lang="en-US" dirty="0"/>
              <a:t> layer handles requests using Spring Boot REST endpoints.</a:t>
            </a:r>
          </a:p>
          <a:p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is the React frontend — it communicates with the backend using Axios, and displays data dynamically.</a:t>
            </a:r>
          </a:p>
          <a:p>
            <a:br>
              <a:rPr lang="en-US" dirty="0"/>
            </a:br>
            <a:r>
              <a:rPr lang="en-US" dirty="0"/>
              <a:t>This clear separation made it easier for me to manage logic and debug each part independently.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034B6-A5DA-D3D3-C35E-FAD646F55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85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CC3ED-1988-653B-C4F6-A11F15192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80844D-03A7-D480-F65A-DF153E3F5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E6245-B0FA-7238-1284-217A55C4A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Let me show you some of the key pages I created for this system.</a:t>
            </a:r>
          </a:p>
          <a:p>
            <a:r>
              <a:rPr lang="en-US" dirty="0"/>
              <a:t>First, here is the </a:t>
            </a:r>
            <a:r>
              <a:rPr lang="en-US" b="1" dirty="0"/>
              <a:t>User Login Page</a:t>
            </a:r>
            <a:r>
              <a:rPr lang="en-US" dirty="0"/>
              <a:t>, which is the entry point for both admins and members. Once logged in, users are directed to their respective dashboards.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AC492-FB60-E95F-584E-883FE2F78D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56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is the </a:t>
            </a:r>
            <a:r>
              <a:rPr lang="en-US" b="1" dirty="0"/>
              <a:t>Book Management Page</a:t>
            </a:r>
            <a:r>
              <a:rPr lang="en-US" dirty="0"/>
              <a:t>, available to admins. From here, they can view all books, update details, or delete entries.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3FA6-B080-88AC-E3DF-2F5D5091B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045E60-D761-DD8B-7305-2156F4590453}"/>
              </a:ext>
            </a:extLst>
          </p:cNvPr>
          <p:cNvSpPr txBox="1">
            <a:spLocks/>
          </p:cNvSpPr>
          <p:nvPr/>
        </p:nvSpPr>
        <p:spPr>
          <a:xfrm>
            <a:off x="1429521" y="501649"/>
            <a:ext cx="11270974" cy="1162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Library management system (</a:t>
            </a:r>
            <a:r>
              <a:rPr lang="en-US" b="1" dirty="0" err="1"/>
              <a:t>lms</a:t>
            </a:r>
            <a:r>
              <a:rPr lang="en-US" b="1" dirty="0"/>
              <a:t>) </a:t>
            </a:r>
            <a:br>
              <a:rPr lang="en-US" b="1" dirty="0"/>
            </a:br>
            <a:r>
              <a:rPr lang="en-US" b="1" dirty="0"/>
              <a:t>capstone project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8DEE0BA-29E2-C8F9-B759-003EAD3EAAF8}"/>
              </a:ext>
            </a:extLst>
          </p:cNvPr>
          <p:cNvSpPr txBox="1">
            <a:spLocks/>
          </p:cNvSpPr>
          <p:nvPr/>
        </p:nvSpPr>
        <p:spPr>
          <a:xfrm>
            <a:off x="2905482" y="2252422"/>
            <a:ext cx="8319052" cy="587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/>
              <a:t>FULL STACK WEB DEVELOPMENT PROJECT</a:t>
            </a:r>
          </a:p>
          <a:p>
            <a:endParaRPr lang="en-US" sz="3200" dirty="0"/>
          </a:p>
        </p:txBody>
      </p:sp>
      <p:sp>
        <p:nvSpPr>
          <p:cNvPr id="11" name="Content Placeholder 35">
            <a:extLst>
              <a:ext uri="{FF2B5EF4-FFF2-40B4-BE49-F238E27FC236}">
                <a16:creationId xmlns:a16="http://schemas.microsoft.com/office/drawing/2014/main" id="{1D379EB5-EA51-608A-D24F-FCEDB1AF8BD0}"/>
              </a:ext>
            </a:extLst>
          </p:cNvPr>
          <p:cNvSpPr txBox="1">
            <a:spLocks/>
          </p:cNvSpPr>
          <p:nvPr/>
        </p:nvSpPr>
        <p:spPr>
          <a:xfrm>
            <a:off x="6523114" y="5165340"/>
            <a:ext cx="5753157" cy="29071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Presented by : Siti Haida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Date of presentation: 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April 2025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4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CDDD-C8E5-B9A3-54A3-1FF3BCC75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186E-143E-D7B2-0BD0-B7EE075F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250297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8BF8AB-DAF7-C7E6-D4E8-90E8C2DD8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6575" y="934605"/>
            <a:ext cx="3924300" cy="801544"/>
          </a:xfrm>
        </p:spPr>
        <p:txBody>
          <a:bodyPr/>
          <a:lstStyle/>
          <a:p>
            <a:pPr algn="r"/>
            <a:r>
              <a:rPr lang="en-US" dirty="0"/>
              <a:t>Add book page</a:t>
            </a:r>
          </a:p>
          <a:p>
            <a:pPr algn="r"/>
            <a:r>
              <a:rPr lang="en-US" dirty="0"/>
              <a:t>Admin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834B87-DDDD-A6CF-043A-DF1577DD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F8614-A8A8-6AA9-C798-0F31040BE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23" y="1736148"/>
            <a:ext cx="8687553" cy="3718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5BFD5-0F7B-04C2-1F6E-78474E19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498" y="5763170"/>
            <a:ext cx="8779001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C647B-257C-B988-7657-C67C2BE6E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2D34-6F42-BCB6-7441-EEF62B0B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250297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F8A604-ED2D-44FC-6F09-AA3F0CE2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6575" y="1271649"/>
            <a:ext cx="3924300" cy="79663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Member Management page</a:t>
            </a:r>
          </a:p>
          <a:p>
            <a:pPr algn="r"/>
            <a:r>
              <a:rPr lang="en-US" dirty="0"/>
              <a:t>Admin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5C7E85-0BB1-E10F-24B5-BDA42A1E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6CA84-F6B1-C1B3-A9AE-8DC26D06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25" y="2160691"/>
            <a:ext cx="11569751" cy="395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8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D8B3A-F136-6AFD-5CA8-D6C3C13C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B894-C0BA-306A-67BB-B1FE1637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-54501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1E5DB2E-3852-C0EF-8118-98C84FDDB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3032" y="512036"/>
            <a:ext cx="3924300" cy="775759"/>
          </a:xfrm>
        </p:spPr>
        <p:txBody>
          <a:bodyPr/>
          <a:lstStyle/>
          <a:p>
            <a:pPr algn="r"/>
            <a:r>
              <a:rPr lang="en-US" dirty="0"/>
              <a:t>Return &amp; borrowing pages</a:t>
            </a:r>
          </a:p>
          <a:p>
            <a:pPr algn="r"/>
            <a:r>
              <a:rPr lang="en-US" dirty="0"/>
              <a:t>Admin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BE461C-E2C8-FDA2-4835-19777F74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6E769-403B-EAEB-1E7B-AD431535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1" r="1411" b="2965"/>
          <a:stretch/>
        </p:blipFill>
        <p:spPr>
          <a:xfrm>
            <a:off x="1885948" y="1323266"/>
            <a:ext cx="8420101" cy="3379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AAC02-26DA-1D2F-25C6-4345C71D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36"/>
          <a:stretch/>
        </p:blipFill>
        <p:spPr>
          <a:xfrm>
            <a:off x="1801756" y="4738098"/>
            <a:ext cx="8588484" cy="20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1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D59C2-4BBA-913E-D563-28B3477C8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70D6-04EA-445F-4768-480E6961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10808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8FDF17-72D2-FDE0-4310-5E39AE878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6575" y="696689"/>
            <a:ext cx="3924300" cy="83846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Book search &amp; borrow</a:t>
            </a:r>
          </a:p>
          <a:p>
            <a:pPr algn="r"/>
            <a:r>
              <a:rPr lang="en-US" dirty="0"/>
              <a:t>Member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4DBC35-B226-E00D-B570-8669A9AA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5BC6B-5F37-371B-7348-D271BDEE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24" y="1426294"/>
            <a:ext cx="8079751" cy="54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8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8599C-E1B0-A315-58EF-F35A3211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E8CE-80BF-DF27-D250-C4316EB0C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250297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E2509A-99DB-00C3-8C3D-E1069A5F8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1261" y="934604"/>
            <a:ext cx="3924300" cy="801544"/>
          </a:xfrm>
        </p:spPr>
        <p:txBody>
          <a:bodyPr/>
          <a:lstStyle/>
          <a:p>
            <a:pPr algn="r"/>
            <a:r>
              <a:rPr lang="en-US" dirty="0"/>
              <a:t>Reservation feature</a:t>
            </a:r>
          </a:p>
          <a:p>
            <a:pPr algn="r"/>
            <a:r>
              <a:rPr lang="en-US" dirty="0"/>
              <a:t>Member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628BA1-AA9D-EA29-96CA-60424630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41928-6A62-4E4A-A217-B85F8A9BD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946" y="1736148"/>
            <a:ext cx="8596105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3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E4BAB-8A48-2184-6C96-645FF649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52BE-A4CB-4F2B-DDA8-E0B90BBB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250297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2B6789-4A91-A701-9126-52CEC6FFE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6575" y="847107"/>
            <a:ext cx="3924300" cy="970807"/>
          </a:xfrm>
        </p:spPr>
        <p:txBody>
          <a:bodyPr/>
          <a:lstStyle/>
          <a:p>
            <a:pPr algn="r"/>
            <a:r>
              <a:rPr lang="en-US" dirty="0"/>
              <a:t>Return book function</a:t>
            </a:r>
          </a:p>
          <a:p>
            <a:pPr algn="r"/>
            <a:r>
              <a:rPr lang="en-US" dirty="0"/>
              <a:t>Admin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E52063-D377-C355-1EA6-8AE4A03DB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8B8D8-59DE-15C6-16E1-B123A1BAD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629" y="1271649"/>
            <a:ext cx="7420740" cy="54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6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FEA4-E812-B2D0-17FC-44A5661AF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5286-4B65-2A8E-ED6A-1D659C97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250297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38AC77-F364-ACED-F2DE-CB06032B8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6575" y="1271649"/>
            <a:ext cx="3924300" cy="464499"/>
          </a:xfrm>
        </p:spPr>
        <p:txBody>
          <a:bodyPr/>
          <a:lstStyle/>
          <a:p>
            <a:pPr algn="r"/>
            <a:r>
              <a:rPr lang="en-US" dirty="0"/>
              <a:t>Forgot Password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666D66-87CF-7F2B-8FD0-84DCB0E8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FF588-FA8A-EF64-ECF9-F2BF22B7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69" r="22302"/>
          <a:stretch/>
        </p:blipFill>
        <p:spPr>
          <a:xfrm>
            <a:off x="311125" y="1736148"/>
            <a:ext cx="5939070" cy="4407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10DF5-EEA9-DEF1-D329-4822B4371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03" y="2432356"/>
            <a:ext cx="5369872" cy="30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81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7DE69-D62E-172C-35C0-02063B2F5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E05F-DE9C-6D67-1B62-9D5AF20F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0"/>
            <a:ext cx="8420100" cy="64068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3F03480-2946-F88B-ED8D-C49AC430D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6575" y="1271649"/>
            <a:ext cx="3924300" cy="464499"/>
          </a:xfrm>
        </p:spPr>
        <p:txBody>
          <a:bodyPr/>
          <a:lstStyle/>
          <a:p>
            <a:pPr algn="r"/>
            <a:r>
              <a:rPr lang="en-US" dirty="0"/>
              <a:t>Reset Password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3DA41D-1778-71CC-43FD-83FC3899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A92D6-523D-E133-FAEC-53F872D8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2" y="526773"/>
            <a:ext cx="4368857" cy="2300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360B0E-9290-9D92-2EDA-9EF12411A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00" y="2437070"/>
            <a:ext cx="5837426" cy="3894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BE4FEE-437D-708B-2AA2-424805B3A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75" y="4110502"/>
            <a:ext cx="4134038" cy="261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9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A68CB-7EEB-5FDB-6B2B-98712169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A214-DD94-F2CF-D278-786CD7B6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250297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E53D1A-1828-52FF-0B2D-C7D2981EA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6575" y="1271649"/>
            <a:ext cx="3924300" cy="464499"/>
          </a:xfrm>
        </p:spPr>
        <p:txBody>
          <a:bodyPr/>
          <a:lstStyle/>
          <a:p>
            <a:pPr algn="r"/>
            <a:r>
              <a:rPr lang="en-US" dirty="0"/>
              <a:t>New User Registration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5804E5-ECA1-9D90-B155-D5E15373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2DA2B-0B35-43E8-7CDF-63E74A9A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432" y="1694277"/>
            <a:ext cx="6003134" cy="484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4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60C0-55D9-20F0-7396-8D0076E5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8EAE5-912B-7F31-27D5-1E4D02B8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49" y="177253"/>
            <a:ext cx="8420100" cy="729048"/>
          </a:xfrm>
        </p:spPr>
        <p:txBody>
          <a:bodyPr>
            <a:normAutofit/>
          </a:bodyPr>
          <a:lstStyle/>
          <a:p>
            <a:pPr algn="ctr"/>
            <a:r>
              <a:rPr lang="en-SG" sz="3200" dirty="0"/>
              <a:t>Database &amp; System Designs</a:t>
            </a:r>
            <a:endParaRPr lang="en-US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C96572-4D25-EC6E-95B3-F025F7A4E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4218" y="953996"/>
            <a:ext cx="3924300" cy="464499"/>
          </a:xfrm>
        </p:spPr>
        <p:txBody>
          <a:bodyPr/>
          <a:lstStyle/>
          <a:p>
            <a:pPr algn="r"/>
            <a:r>
              <a:rPr lang="en-SG" dirty="0"/>
              <a:t>Entity Relationship Diagram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6EA45B-39CE-560A-0EA8-E44F57C0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6EAEE-F7F4-66CC-A0AB-60BD811D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12" y="1461744"/>
            <a:ext cx="8243973" cy="53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4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4CF1F-E613-303D-6A0F-F994051F3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F652-5E0E-7334-73D2-58827C86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721214"/>
          </a:xfrm>
        </p:spPr>
        <p:txBody>
          <a:bodyPr>
            <a:normAutofit/>
          </a:bodyPr>
          <a:lstStyle/>
          <a:p>
            <a:r>
              <a:rPr lang="en-US" sz="3200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61DEC-CF5D-2768-4AC5-68899B9CD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2290807"/>
            <a:ext cx="8243643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 web application designed to manage library operations</a:t>
            </a:r>
          </a:p>
          <a:p>
            <a:pPr lvl="1"/>
            <a:r>
              <a:rPr lang="en-US" dirty="0"/>
              <a:t>Supports two main user roles:</a:t>
            </a:r>
          </a:p>
          <a:p>
            <a:pPr lvl="2"/>
            <a:r>
              <a:rPr lang="en-US" dirty="0"/>
              <a:t>Librarian (Admin): manages users, books, and borrowing records</a:t>
            </a:r>
          </a:p>
          <a:p>
            <a:pPr lvl="2"/>
            <a:r>
              <a:rPr lang="en-US" dirty="0"/>
              <a:t>Member: searches, borrows, and returns books</a:t>
            </a:r>
          </a:p>
          <a:p>
            <a:pPr lvl="1"/>
            <a:r>
              <a:rPr lang="en-US" dirty="0"/>
              <a:t>Built using:</a:t>
            </a:r>
          </a:p>
          <a:p>
            <a:pPr lvl="2"/>
            <a:r>
              <a:rPr lang="en-US" dirty="0"/>
              <a:t>Spring Boot (Backend),</a:t>
            </a:r>
          </a:p>
          <a:p>
            <a:pPr lvl="2"/>
            <a:r>
              <a:rPr lang="en-SG" b="1" dirty="0"/>
              <a:t>React.js</a:t>
            </a:r>
            <a:r>
              <a:rPr lang="en-SG" dirty="0"/>
              <a:t> (Frontend),</a:t>
            </a:r>
            <a:endParaRPr lang="en-US" dirty="0"/>
          </a:p>
          <a:p>
            <a:pPr lvl="2"/>
            <a:r>
              <a:rPr lang="en-SG" b="1" dirty="0"/>
              <a:t>MySQL</a:t>
            </a:r>
            <a:r>
              <a:rPr lang="en-SG" dirty="0"/>
              <a:t> (Database).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97CD7A-30CC-9ECA-F896-44C10E8E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9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76199-7DD3-A3B0-2273-3E9D882E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7F8B-47AD-B5E5-F6C1-B6A1F26A7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49382"/>
            <a:ext cx="7288282" cy="813299"/>
          </a:xfrm>
        </p:spPr>
        <p:txBody>
          <a:bodyPr>
            <a:normAutofit/>
          </a:bodyPr>
          <a:lstStyle/>
          <a:p>
            <a:r>
              <a:rPr lang="en-US" sz="3200" dirty="0"/>
              <a:t>API Endpoints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3EA9B41-B45A-30B0-DD25-101570A1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0AF1826-5E62-ACD2-6E82-28A87231920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6710142"/>
              </p:ext>
            </p:extLst>
          </p:nvPr>
        </p:nvGraphicFramePr>
        <p:xfrm>
          <a:off x="0" y="1075037"/>
          <a:ext cx="12192000" cy="5780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8811">
                  <a:extLst>
                    <a:ext uri="{9D8B030D-6E8A-4147-A177-3AD203B41FA5}">
                      <a16:colId xmlns:a16="http://schemas.microsoft.com/office/drawing/2014/main" val="1524259051"/>
                    </a:ext>
                  </a:extLst>
                </a:gridCol>
                <a:gridCol w="4359189">
                  <a:extLst>
                    <a:ext uri="{9D8B030D-6E8A-4147-A177-3AD203B41FA5}">
                      <a16:colId xmlns:a16="http://schemas.microsoft.com/office/drawing/2014/main" val="10337731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75342060"/>
                    </a:ext>
                  </a:extLst>
                </a:gridCol>
              </a:tblGrid>
              <a:tr h="568111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Admin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Member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54783"/>
                  </a:ext>
                </a:extLst>
              </a:tr>
              <a:tr h="5190141">
                <a:tc>
                  <a:txBody>
                    <a:bodyPr/>
                    <a:lstStyle/>
                    <a:p>
                      <a:r>
                        <a:rPr lang="en-SG" sz="1600" dirty="0"/>
                        <a:t>POST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/auth/register – Register new user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POST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/auth/login – Login and receive JWT token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POST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/auth/forgot-password – Request password reset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POST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/auth/reset-password – Reset password using token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GET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/users – View all users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POST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/users – Add a new user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PUT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/users/{id} – Update user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DELETE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/users/{id} – Delete user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GET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/books – View/search books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POST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/books – Add book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PUT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/books/{id} – Update book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DELETE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/books/{id} – Delete book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GET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/borrowings/history/{</a:t>
                      </a:r>
                      <a:r>
                        <a:rPr lang="en-SG" sz="1600" dirty="0" err="1"/>
                        <a:t>userId</a:t>
                      </a:r>
                      <a:r>
                        <a:rPr lang="en-SG" sz="1600" dirty="0"/>
                        <a:t>} – View borrowing history</a:t>
                      </a:r>
                    </a:p>
                    <a:p>
                      <a:endParaRPr lang="en-SG" sz="1600" dirty="0"/>
                    </a:p>
                    <a:p>
                      <a:r>
                        <a:rPr lang="en-SG" sz="1600" dirty="0"/>
                        <a:t>PUT /</a:t>
                      </a:r>
                      <a:r>
                        <a:rPr lang="en-SG" sz="1600" dirty="0" err="1"/>
                        <a:t>api</a:t>
                      </a:r>
                      <a:r>
                        <a:rPr lang="en-SG" sz="1600" dirty="0"/>
                        <a:t>/borrowings/return/{</a:t>
                      </a:r>
                      <a:r>
                        <a:rPr lang="en-SG" sz="1600" dirty="0" err="1"/>
                        <a:t>borrowingId</a:t>
                      </a:r>
                      <a:r>
                        <a:rPr lang="en-SG" sz="1600" dirty="0"/>
                        <a:t>} – Return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GET /</a:t>
                      </a:r>
                      <a:r>
                        <a:rPr lang="en-US" sz="1600" dirty="0" err="1"/>
                        <a:t>api</a:t>
                      </a:r>
                      <a:r>
                        <a:rPr lang="en-US" sz="1600" dirty="0"/>
                        <a:t>/books – View/search books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POST /</a:t>
                      </a:r>
                      <a:r>
                        <a:rPr lang="en-US" sz="1600" dirty="0" err="1"/>
                        <a:t>api</a:t>
                      </a:r>
                      <a:r>
                        <a:rPr lang="en-US" sz="1600" dirty="0"/>
                        <a:t>/borrowings/borrow/{</a:t>
                      </a:r>
                      <a:r>
                        <a:rPr lang="en-US" sz="1600" dirty="0" err="1"/>
                        <a:t>bookId</a:t>
                      </a:r>
                      <a:r>
                        <a:rPr lang="en-US" sz="1600" dirty="0"/>
                        <a:t>} – Borrow book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POST /</a:t>
                      </a:r>
                      <a:r>
                        <a:rPr lang="en-US" sz="1600" dirty="0" err="1"/>
                        <a:t>api</a:t>
                      </a:r>
                      <a:r>
                        <a:rPr lang="en-US" sz="1600" dirty="0"/>
                        <a:t>/reservations/{</a:t>
                      </a:r>
                      <a:r>
                        <a:rPr lang="en-US" sz="1600" dirty="0" err="1"/>
                        <a:t>bookId</a:t>
                      </a:r>
                      <a:r>
                        <a:rPr lang="en-US" sz="1600" dirty="0"/>
                        <a:t>} – Reserve 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419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477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19107-A9EE-CB7A-22F7-E83F5F36D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DA60-FEBB-44EC-CA51-234B10104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921" y="155005"/>
            <a:ext cx="9132157" cy="803586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Test Cases – UATs (Just 1 Mockito Test)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518B40-DAED-3E19-1B6D-C41423A0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28127-1BFA-1829-B02D-8EF9E6D99D2A}"/>
              </a:ext>
            </a:extLst>
          </p:cNvPr>
          <p:cNvSpPr txBox="1">
            <a:spLocks/>
          </p:cNvSpPr>
          <p:nvPr/>
        </p:nvSpPr>
        <p:spPr>
          <a:xfrm>
            <a:off x="1583147" y="1434961"/>
            <a:ext cx="9025703" cy="49392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✅ </a:t>
            </a:r>
            <a:r>
              <a:rPr lang="en-US" b="1" dirty="0"/>
              <a:t>Tested Feature</a:t>
            </a:r>
            <a:r>
              <a:rPr lang="en-US" dirty="0"/>
              <a:t>: Book Return (Admin Function)</a:t>
            </a:r>
          </a:p>
          <a:p>
            <a:pPr lvl="1"/>
            <a:r>
              <a:rPr lang="en-US" dirty="0"/>
              <a:t>🧪 </a:t>
            </a:r>
            <a:r>
              <a:rPr lang="en-US" b="1" dirty="0"/>
              <a:t>Testing Tool</a:t>
            </a:r>
            <a:r>
              <a:rPr lang="en-US" dirty="0"/>
              <a:t>: Mockito + Junit</a:t>
            </a:r>
          </a:p>
          <a:p>
            <a:pPr lvl="1"/>
            <a:r>
              <a:rPr lang="en-SG" dirty="0"/>
              <a:t>🎯 </a:t>
            </a:r>
            <a:r>
              <a:rPr lang="en-SG" b="1" dirty="0"/>
              <a:t>Purpose of Test</a:t>
            </a:r>
            <a:r>
              <a:rPr lang="en-SG" dirty="0"/>
              <a:t>:</a:t>
            </a:r>
          </a:p>
          <a:p>
            <a:pPr lvl="2"/>
            <a:r>
              <a:rPr lang="en-US" dirty="0"/>
              <a:t>Ensure book status is updated to AVAILABLE</a:t>
            </a:r>
          </a:p>
          <a:p>
            <a:pPr lvl="2"/>
            <a:r>
              <a:rPr lang="en-US" dirty="0"/>
              <a:t>Ensure borrowing record is updated to RETURNED</a:t>
            </a:r>
          </a:p>
          <a:p>
            <a:pPr lvl="2"/>
            <a:r>
              <a:rPr lang="en-US" dirty="0"/>
              <a:t>Verify both changes are saved to the database</a:t>
            </a:r>
          </a:p>
          <a:p>
            <a:pPr lvl="1"/>
            <a:r>
              <a:rPr lang="en-SG" dirty="0"/>
              <a:t>✅ </a:t>
            </a:r>
            <a:r>
              <a:rPr lang="en-SG" b="1" dirty="0"/>
              <a:t>Outcome</a:t>
            </a:r>
            <a:r>
              <a:rPr lang="en-SG" dirty="0"/>
              <a:t>: Test passed successfully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58EEA-A033-5CC8-CC14-AC115D8F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1" y="4503437"/>
            <a:ext cx="11187557" cy="12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23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AE082-0E15-71FE-3839-256E6A18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E786-F8FC-9EFA-B5A1-2206F3CA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605480"/>
            <a:ext cx="7288282" cy="784347"/>
          </a:xfrm>
        </p:spPr>
        <p:txBody>
          <a:bodyPr>
            <a:normAutofit/>
          </a:bodyPr>
          <a:lstStyle/>
          <a:p>
            <a:r>
              <a:rPr lang="en-US" sz="3200" dirty="0"/>
              <a:t>Challenges and Solutions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5C49DB-4724-7233-0F0E-3DDF1CB242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87165254"/>
              </p:ext>
            </p:extLst>
          </p:nvPr>
        </p:nvGraphicFramePr>
        <p:xfrm>
          <a:off x="444841" y="1828797"/>
          <a:ext cx="11331148" cy="397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5574">
                  <a:extLst>
                    <a:ext uri="{9D8B030D-6E8A-4147-A177-3AD203B41FA5}">
                      <a16:colId xmlns:a16="http://schemas.microsoft.com/office/drawing/2014/main" val="1469557908"/>
                    </a:ext>
                  </a:extLst>
                </a:gridCol>
                <a:gridCol w="5665574">
                  <a:extLst>
                    <a:ext uri="{9D8B030D-6E8A-4147-A177-3AD203B41FA5}">
                      <a16:colId xmlns:a16="http://schemas.microsoft.com/office/drawing/2014/main" val="900695253"/>
                    </a:ext>
                  </a:extLst>
                </a:gridCol>
              </a:tblGrid>
              <a:tr h="795775"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chemeClr val="tx1"/>
                          </a:solidFill>
                        </a:rPr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745880"/>
                  </a:ext>
                </a:extLst>
              </a:tr>
              <a:tr h="795775">
                <a:tc>
                  <a:txBody>
                    <a:bodyPr/>
                    <a:lstStyle/>
                    <a:p>
                      <a:r>
                        <a:rPr lang="en-US" dirty="0"/>
                        <a:t>Localhost port kept changing (5173 → 5174)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Learned to check the port in the terminal before accessing the app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36019"/>
                  </a:ext>
                </a:extLst>
              </a:tr>
              <a:tr h="795775">
                <a:tc>
                  <a:txBody>
                    <a:bodyPr/>
                    <a:lstStyle/>
                    <a:p>
                      <a:r>
                        <a:rPr lang="en-US" dirty="0"/>
                        <a:t>Forgot to run Spring Boot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Realised</a:t>
                      </a:r>
                      <a:r>
                        <a:rPr lang="en-US" dirty="0"/>
                        <a:t> the backend must be running before logging in — not a bug 😅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933188"/>
                  </a:ext>
                </a:extLst>
              </a:tr>
              <a:tr h="795775">
                <a:tc>
                  <a:txBody>
                    <a:bodyPr/>
                    <a:lstStyle/>
                    <a:p>
                      <a:r>
                        <a:rPr lang="en-US" dirty="0"/>
                        <a:t>Forgot password emails went to users’ “bogus” emails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Modified the logic in </a:t>
                      </a:r>
                      <a:r>
                        <a:rPr lang="en-US" dirty="0" err="1"/>
                        <a:t>application.properties</a:t>
                      </a:r>
                      <a:r>
                        <a:rPr lang="en-US" dirty="0"/>
                        <a:t> to send to one fixed email during testing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1543"/>
                  </a:ext>
                </a:extLst>
              </a:tr>
              <a:tr h="795775">
                <a:tc>
                  <a:txBody>
                    <a:bodyPr/>
                    <a:lstStyle/>
                    <a:p>
                      <a:r>
                        <a:rPr lang="en-US" dirty="0"/>
                        <a:t>Members could reserve books they’re currently borrowing (logic bug)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Identified this issue and fixed the codes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935852"/>
                  </a:ext>
                </a:extLst>
              </a:tr>
            </a:tbl>
          </a:graphicData>
        </a:graphic>
      </p:graphicFrame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9CF5151-14DE-C567-B1F0-3BB8BB2D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75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52409-8876-6578-8951-B895F0A9C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FA8C-62BC-412F-396A-DCFA53372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49382"/>
            <a:ext cx="7288282" cy="1202228"/>
          </a:xfrm>
        </p:spPr>
        <p:txBody>
          <a:bodyPr>
            <a:normAutofit/>
          </a:bodyPr>
          <a:lstStyle/>
          <a:p>
            <a:r>
              <a:rPr lang="en-US" sz="3200" dirty="0"/>
              <a:t>Future Enhancements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87585-1ED2-E9DF-3AE7-5B775D3A7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327" y="1656606"/>
            <a:ext cx="11111346" cy="5064868"/>
          </a:xfrm>
        </p:spPr>
        <p:txBody>
          <a:bodyPr>
            <a:normAutofit/>
          </a:bodyPr>
          <a:lstStyle/>
          <a:p>
            <a:pPr lvl="1"/>
            <a:r>
              <a:rPr lang="en-SG" dirty="0"/>
              <a:t>📱 </a:t>
            </a:r>
            <a:r>
              <a:rPr lang="en-SG" b="1" dirty="0"/>
              <a:t>Mobile app version</a:t>
            </a:r>
          </a:p>
          <a:p>
            <a:pPr lvl="2"/>
            <a:r>
              <a:rPr lang="en-US" dirty="0"/>
              <a:t>Make the system accessible on phones for members to search and reserve books</a:t>
            </a:r>
          </a:p>
          <a:p>
            <a:pPr lvl="1"/>
            <a:r>
              <a:rPr lang="en-SG" dirty="0"/>
              <a:t>🧾 </a:t>
            </a:r>
            <a:r>
              <a:rPr lang="en-SG" b="1" dirty="0"/>
              <a:t>Member borrowing history</a:t>
            </a:r>
          </a:p>
          <a:p>
            <a:pPr lvl="2"/>
            <a:r>
              <a:rPr lang="en-US" dirty="0"/>
              <a:t>Add a feature for members to view their own borrowing records</a:t>
            </a:r>
          </a:p>
          <a:p>
            <a:pPr lvl="1"/>
            <a:r>
              <a:rPr lang="en-SG" dirty="0"/>
              <a:t>📨 </a:t>
            </a:r>
            <a:r>
              <a:rPr lang="en-SG" b="1" dirty="0"/>
              <a:t>Improved email handling</a:t>
            </a:r>
          </a:p>
          <a:p>
            <a:pPr lvl="2"/>
            <a:r>
              <a:rPr lang="en-US" dirty="0"/>
              <a:t>Allow dynamic email setup for testing and production environments</a:t>
            </a:r>
          </a:p>
          <a:p>
            <a:pPr lvl="1"/>
            <a:r>
              <a:rPr lang="en-SG" dirty="0"/>
              <a:t>📊 </a:t>
            </a:r>
            <a:r>
              <a:rPr lang="en-SG" b="1" dirty="0"/>
              <a:t>Admin reporting dashboard</a:t>
            </a:r>
          </a:p>
          <a:p>
            <a:pPr lvl="2"/>
            <a:r>
              <a:rPr lang="en-US" dirty="0"/>
              <a:t>Generate reports on most borrowed books, overdue stats, and member activity</a:t>
            </a:r>
            <a:endParaRPr lang="en-SG" b="1" dirty="0"/>
          </a:p>
          <a:p>
            <a:pPr lvl="1"/>
            <a:r>
              <a:rPr lang="en-SG" dirty="0"/>
              <a:t>⏰ </a:t>
            </a:r>
            <a:r>
              <a:rPr lang="en-SG" b="1" dirty="0"/>
              <a:t>Overdue book handling</a:t>
            </a:r>
          </a:p>
          <a:p>
            <a:pPr lvl="2"/>
            <a:r>
              <a:rPr lang="en-US" dirty="0"/>
              <a:t>Implement logic to track overdue books and prevent new borrowings if any are overdue</a:t>
            </a:r>
            <a:endParaRPr lang="en-SG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0AD2661-D43A-3C1B-942B-39374DF9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2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conclusion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2628387"/>
            <a:ext cx="10866121" cy="1997868"/>
          </a:xfrm>
        </p:spPr>
        <p:txBody>
          <a:bodyPr>
            <a:noAutofit/>
          </a:bodyPr>
          <a:lstStyle/>
          <a:p>
            <a:r>
              <a:rPr lang="en-US" dirty="0"/>
              <a:t>✅ Completed a full-stack </a:t>
            </a:r>
            <a:r>
              <a:rPr lang="en-US" b="1" dirty="0"/>
              <a:t>Library Management System</a:t>
            </a:r>
            <a:r>
              <a:rPr lang="en-US" dirty="0"/>
              <a:t> using Spring Boot, React, and MySQL</a:t>
            </a:r>
          </a:p>
          <a:p>
            <a:r>
              <a:rPr lang="en-US" dirty="0"/>
              <a:t>💻 Implemented key features: user login, book borrowing, reservation, admin controls</a:t>
            </a:r>
          </a:p>
          <a:p>
            <a:r>
              <a:rPr lang="en-US" dirty="0"/>
              <a:t>🧠 Learned backend logic, security, and testing with Mockito</a:t>
            </a:r>
          </a:p>
          <a:p>
            <a:r>
              <a:rPr lang="en-US" dirty="0"/>
              <a:t>🚀 Grew from no programming background to completing a full project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6C9CC-054C-65B6-F188-61878582A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526E-ACA0-38B9-5C43-8B67B7E5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34" y="1014834"/>
            <a:ext cx="7288282" cy="1721214"/>
          </a:xfrm>
        </p:spPr>
        <p:txBody>
          <a:bodyPr>
            <a:normAutofit/>
          </a:bodyPr>
          <a:lstStyle/>
          <a:p>
            <a:r>
              <a:rPr lang="en-US" sz="3200" dirty="0"/>
              <a:t>Project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F1FDE-70C3-A92C-7E97-99C3EFC7F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289" y="2949298"/>
            <a:ext cx="11382703" cy="340705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Build a fully functional library system using Java Spring Boot, React, and MySQL.</a:t>
            </a:r>
          </a:p>
          <a:p>
            <a:pPr lvl="1"/>
            <a:r>
              <a:rPr lang="en-US" dirty="0"/>
              <a:t>Help librarians manage books, members, and borrowing history more efficiently.</a:t>
            </a:r>
          </a:p>
          <a:p>
            <a:pPr lvl="1"/>
            <a:r>
              <a:rPr lang="en-US" dirty="0"/>
              <a:t>Provide a smooth and user-friendly experience for both admin and member users.</a:t>
            </a:r>
          </a:p>
          <a:p>
            <a:pPr lvl="1"/>
            <a:r>
              <a:rPr lang="en-US" dirty="0"/>
              <a:t>Design a scalable system with clean code and proper architecture, despite being a beginner.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928C61E-30E4-2B30-2B3B-601A6545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3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E17D1-0E76-2F91-7D58-12179431A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434A-09C6-28A2-00BE-A3B09C1B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746342"/>
            <a:ext cx="7288282" cy="1721214"/>
          </a:xfrm>
        </p:spPr>
        <p:txBody>
          <a:bodyPr>
            <a:normAutofit/>
          </a:bodyPr>
          <a:lstStyle/>
          <a:p>
            <a:r>
              <a:rPr lang="en-US" sz="3200" dirty="0"/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E4B9-87B6-CD5C-A540-A9FD9C74F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327" y="2623316"/>
            <a:ext cx="9025703" cy="3407051"/>
          </a:xfrm>
        </p:spPr>
        <p:txBody>
          <a:bodyPr>
            <a:normAutofit/>
          </a:bodyPr>
          <a:lstStyle/>
          <a:p>
            <a:pPr lvl="1"/>
            <a:r>
              <a:rPr lang="en-SG" b="1" dirty="0"/>
              <a:t>User Management</a:t>
            </a:r>
            <a:r>
              <a:rPr lang="en-SG" dirty="0"/>
              <a:t>: Registration, login, and password reset.</a:t>
            </a:r>
          </a:p>
          <a:p>
            <a:pPr lvl="1"/>
            <a:r>
              <a:rPr lang="en-US" b="1" dirty="0"/>
              <a:t>Member Management</a:t>
            </a:r>
            <a:r>
              <a:rPr lang="en-US" dirty="0"/>
              <a:t>: Add, edit, delete, and search members (admin only).</a:t>
            </a:r>
          </a:p>
          <a:p>
            <a:pPr lvl="1"/>
            <a:r>
              <a:rPr lang="en-US" b="1" dirty="0"/>
              <a:t>Book Management</a:t>
            </a:r>
            <a:r>
              <a:rPr lang="en-US" dirty="0"/>
              <a:t>: Add, update, delete, and search books with filters.</a:t>
            </a:r>
          </a:p>
          <a:p>
            <a:pPr lvl="1"/>
            <a:r>
              <a:rPr lang="en-US" b="1" dirty="0"/>
              <a:t>Lending Management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Members: Borrow and reserve books</a:t>
            </a:r>
          </a:p>
          <a:p>
            <a:pPr lvl="2"/>
            <a:r>
              <a:rPr lang="en-SG" dirty="0"/>
              <a:t>Admins: Return books</a:t>
            </a:r>
          </a:p>
          <a:p>
            <a:pPr lvl="1"/>
            <a:r>
              <a:rPr lang="en-US" b="1" dirty="0"/>
              <a:t>Borrowing History</a:t>
            </a:r>
            <a:r>
              <a:rPr lang="en-US" dirty="0"/>
              <a:t>: Viewable by admin per member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FDE38AA-3B27-B478-7DF5-007520DC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8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A47B7-330C-E482-07A9-7FDC2051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3E66-AC61-52B3-A917-31CE0919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49382"/>
            <a:ext cx="7288282" cy="1721214"/>
          </a:xfrm>
        </p:spPr>
        <p:txBody>
          <a:bodyPr>
            <a:normAutofit/>
          </a:bodyPr>
          <a:lstStyle/>
          <a:p>
            <a:r>
              <a:rPr lang="en-US" sz="3200" dirty="0"/>
              <a:t>Business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BA2DD-6469-2EDA-BF48-52BA4DB71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327" y="2193817"/>
            <a:ext cx="9025703" cy="3985302"/>
          </a:xfrm>
        </p:spPr>
        <p:txBody>
          <a:bodyPr>
            <a:normAutofit/>
          </a:bodyPr>
          <a:lstStyle/>
          <a:p>
            <a:pPr lvl="1"/>
            <a:r>
              <a:rPr lang="en-SG" b="1" dirty="0"/>
              <a:t>Borrowing Limit</a:t>
            </a:r>
            <a:r>
              <a:rPr lang="en-SG" dirty="0"/>
              <a:t>:</a:t>
            </a:r>
          </a:p>
          <a:p>
            <a:pPr lvl="2"/>
            <a:r>
              <a:rPr lang="en-US" dirty="0"/>
              <a:t>Members can borrow up to </a:t>
            </a:r>
            <a:r>
              <a:rPr lang="en-US" b="1" dirty="0"/>
              <a:t>3 books at a time</a:t>
            </a:r>
          </a:p>
          <a:p>
            <a:pPr lvl="1"/>
            <a:r>
              <a:rPr lang="en-SG" b="1" dirty="0"/>
              <a:t>Reservations</a:t>
            </a:r>
            <a:r>
              <a:rPr lang="en-SG" dirty="0"/>
              <a:t>:</a:t>
            </a:r>
            <a:endParaRPr lang="en-US" b="1" dirty="0"/>
          </a:p>
          <a:p>
            <a:pPr lvl="2"/>
            <a:r>
              <a:rPr lang="en-US" dirty="0"/>
              <a:t>Members can </a:t>
            </a:r>
            <a:r>
              <a:rPr lang="en-US" b="1" dirty="0"/>
              <a:t>reserve</a:t>
            </a:r>
            <a:r>
              <a:rPr lang="en-US" dirty="0"/>
              <a:t> a book if it's already borrowed</a:t>
            </a:r>
            <a:endParaRPr lang="en-US" b="1" dirty="0"/>
          </a:p>
          <a:p>
            <a:pPr lvl="2"/>
            <a:r>
              <a:rPr lang="en-US" dirty="0"/>
              <a:t>Once returned, the reserved user can borrow it</a:t>
            </a:r>
            <a:endParaRPr lang="en-SG" b="1" dirty="0"/>
          </a:p>
          <a:p>
            <a:pPr lvl="1"/>
            <a:r>
              <a:rPr lang="en-SG" b="1" dirty="0"/>
              <a:t>Return Policy</a:t>
            </a:r>
            <a:r>
              <a:rPr lang="en-SG" dirty="0"/>
              <a:t>:</a:t>
            </a:r>
          </a:p>
          <a:p>
            <a:pPr lvl="2"/>
            <a:r>
              <a:rPr lang="en-US" dirty="0"/>
              <a:t>Only </a:t>
            </a:r>
            <a:r>
              <a:rPr lang="en-US" b="1" dirty="0"/>
              <a:t>admins</a:t>
            </a:r>
            <a:r>
              <a:rPr lang="en-US" dirty="0"/>
              <a:t> can perform book returns</a:t>
            </a:r>
            <a:endParaRPr lang="en-SG" dirty="0"/>
          </a:p>
          <a:p>
            <a:pPr lvl="1"/>
            <a:r>
              <a:rPr lang="en-SG" b="1" dirty="0"/>
              <a:t>Borrowing Conditions</a:t>
            </a:r>
            <a:r>
              <a:rPr lang="en-SG" dirty="0"/>
              <a:t>:</a:t>
            </a:r>
          </a:p>
          <a:p>
            <a:pPr lvl="2"/>
            <a:r>
              <a:rPr lang="en-US" dirty="0"/>
              <a:t>Members cannot borrow if they already have 3 active borrowings</a:t>
            </a:r>
            <a:endParaRPr lang="en-SG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3EE701-7A3A-0BA1-CF86-78E5991B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4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43E3C-B607-19AE-4558-479D4DCF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6393-25B0-CB92-FC0C-74CE9A5C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037" y="-777477"/>
            <a:ext cx="7288282" cy="1721214"/>
          </a:xfrm>
        </p:spPr>
        <p:txBody>
          <a:bodyPr>
            <a:normAutofit/>
          </a:bodyPr>
          <a:lstStyle/>
          <a:p>
            <a:r>
              <a:rPr lang="en-US" sz="3200" dirty="0"/>
              <a:t>Technical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DDE4E-0486-6F27-B90B-C4B8146A8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327" y="1224007"/>
            <a:ext cx="9025703" cy="5497467"/>
          </a:xfrm>
        </p:spPr>
        <p:txBody>
          <a:bodyPr>
            <a:normAutofit lnSpcReduction="10000"/>
          </a:bodyPr>
          <a:lstStyle/>
          <a:p>
            <a:pPr lvl="1"/>
            <a:r>
              <a:rPr lang="en-SG" b="1" dirty="0"/>
              <a:t>Backend</a:t>
            </a:r>
            <a:r>
              <a:rPr lang="en-SG" dirty="0"/>
              <a:t>:</a:t>
            </a:r>
          </a:p>
          <a:p>
            <a:pPr lvl="2"/>
            <a:r>
              <a:rPr lang="en-SG" dirty="0"/>
              <a:t>Spring Boot (Java)</a:t>
            </a:r>
          </a:p>
          <a:p>
            <a:pPr lvl="2"/>
            <a:r>
              <a:rPr lang="en-SG" dirty="0"/>
              <a:t>RESTful API</a:t>
            </a:r>
          </a:p>
          <a:p>
            <a:pPr lvl="2"/>
            <a:r>
              <a:rPr lang="en-SG" dirty="0"/>
              <a:t>Spring Security (JWT-based authentication)</a:t>
            </a:r>
          </a:p>
          <a:p>
            <a:pPr lvl="2"/>
            <a:r>
              <a:rPr lang="en-SG" dirty="0"/>
              <a:t>JPA/Hibernate for database access</a:t>
            </a:r>
          </a:p>
          <a:p>
            <a:pPr lvl="1"/>
            <a:r>
              <a:rPr lang="en-SG" b="1" dirty="0"/>
              <a:t>Frontend</a:t>
            </a:r>
            <a:r>
              <a:rPr lang="en-SG" dirty="0"/>
              <a:t>:</a:t>
            </a:r>
          </a:p>
          <a:p>
            <a:pPr lvl="2"/>
            <a:r>
              <a:rPr lang="en-SG" dirty="0"/>
              <a:t>React.js (with Vite)</a:t>
            </a:r>
          </a:p>
          <a:p>
            <a:pPr lvl="2"/>
            <a:r>
              <a:rPr lang="en-SG" dirty="0"/>
              <a:t>React Router</a:t>
            </a:r>
          </a:p>
          <a:p>
            <a:pPr lvl="2"/>
            <a:r>
              <a:rPr lang="en-SG" dirty="0"/>
              <a:t>Axios for API requests</a:t>
            </a:r>
          </a:p>
          <a:p>
            <a:pPr lvl="2"/>
            <a:r>
              <a:rPr lang="en-SG" dirty="0"/>
              <a:t>Bootstrap for styling</a:t>
            </a:r>
          </a:p>
          <a:p>
            <a:pPr lvl="1"/>
            <a:r>
              <a:rPr lang="en-SG" b="1" dirty="0"/>
              <a:t>Database</a:t>
            </a:r>
            <a:r>
              <a:rPr lang="en-SG" dirty="0"/>
              <a:t>:</a:t>
            </a:r>
          </a:p>
          <a:p>
            <a:pPr lvl="2"/>
            <a:r>
              <a:rPr lang="en-SG" dirty="0"/>
              <a:t>MySQL</a:t>
            </a:r>
          </a:p>
          <a:p>
            <a:pPr lvl="2"/>
            <a:r>
              <a:rPr lang="en-US" dirty="0"/>
              <a:t>Entity relationships: users, books, borrowings, reservations</a:t>
            </a:r>
            <a:endParaRPr lang="en-SG" dirty="0"/>
          </a:p>
          <a:p>
            <a:pPr lvl="2"/>
            <a:r>
              <a:rPr lang="en-US" dirty="0"/>
              <a:t>Data integrity: enforced through proper constraints</a:t>
            </a:r>
            <a:endParaRPr lang="en-SG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F279A2F-34DB-0F69-3190-A36B352E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3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B4269-DBD5-0024-A8F3-9035F5C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34A4-EDCE-ABA8-E7D1-B994F9F3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49382"/>
            <a:ext cx="7288282" cy="1721214"/>
          </a:xfrm>
        </p:spPr>
        <p:txBody>
          <a:bodyPr>
            <a:normAutofit/>
          </a:bodyPr>
          <a:lstStyle/>
          <a:p>
            <a:r>
              <a:rPr lang="en-US" sz="3200" dirty="0"/>
              <a:t>System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FA91F-4699-1666-2F2C-161A05A7C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327" y="2193817"/>
            <a:ext cx="9025703" cy="3985302"/>
          </a:xfrm>
        </p:spPr>
        <p:txBody>
          <a:bodyPr>
            <a:normAutofit/>
          </a:bodyPr>
          <a:lstStyle/>
          <a:p>
            <a:pPr lvl="1"/>
            <a:r>
              <a:rPr lang="en-SG" b="1" dirty="0"/>
              <a:t>Architecture Pattern</a:t>
            </a:r>
            <a:r>
              <a:rPr lang="en-SG" dirty="0"/>
              <a:t>: Model-View-Controller (MVC)</a:t>
            </a:r>
          </a:p>
          <a:p>
            <a:pPr lvl="1"/>
            <a:r>
              <a:rPr lang="en-SG" b="1" dirty="0"/>
              <a:t>Layers</a:t>
            </a:r>
            <a:r>
              <a:rPr lang="en-SG" dirty="0"/>
              <a:t>:</a:t>
            </a:r>
          </a:p>
          <a:p>
            <a:pPr lvl="2"/>
            <a:r>
              <a:rPr lang="en-SG" b="1" dirty="0"/>
              <a:t>Model</a:t>
            </a:r>
            <a:r>
              <a:rPr lang="en-SG" dirty="0"/>
              <a:t>: JPA Entities (e.g. User, Book, Borrowing)</a:t>
            </a:r>
            <a:endParaRPr lang="en-US" b="1" dirty="0"/>
          </a:p>
          <a:p>
            <a:pPr lvl="2"/>
            <a:r>
              <a:rPr lang="en-US" b="1" dirty="0"/>
              <a:t>View</a:t>
            </a:r>
            <a:r>
              <a:rPr lang="en-US" dirty="0"/>
              <a:t>: React frontend (Vite-based, component-driven)</a:t>
            </a:r>
          </a:p>
          <a:p>
            <a:pPr lvl="2"/>
            <a:r>
              <a:rPr lang="en-US" b="1" dirty="0"/>
              <a:t>Controller</a:t>
            </a:r>
            <a:r>
              <a:rPr lang="en-US" dirty="0"/>
              <a:t>: Spring Boot REST Controllers</a:t>
            </a:r>
          </a:p>
          <a:p>
            <a:pPr lvl="1"/>
            <a:r>
              <a:rPr lang="en-SG" b="1" dirty="0"/>
              <a:t>Flow</a:t>
            </a:r>
            <a:r>
              <a:rPr lang="en-SG" dirty="0"/>
              <a:t>:</a:t>
            </a:r>
          </a:p>
          <a:p>
            <a:pPr lvl="2"/>
            <a:r>
              <a:rPr lang="en-US" dirty="0"/>
              <a:t>Frontend (React) sends HTTP requests via Axios</a:t>
            </a:r>
          </a:p>
          <a:p>
            <a:pPr lvl="2"/>
            <a:r>
              <a:rPr lang="en-SG" dirty="0"/>
              <a:t>Backend (Spring Boot) processes logic &amp; database interaction</a:t>
            </a:r>
          </a:p>
          <a:p>
            <a:pPr lvl="2"/>
            <a:r>
              <a:rPr lang="en-US" dirty="0"/>
              <a:t>Data stored in MySQL, returned via REST API</a:t>
            </a:r>
            <a:endParaRPr lang="en-SG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26E3519-F86B-65E2-C189-C639B667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8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66641-2257-9F6F-C5F2-AD49BAAD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D933-18B6-D0F9-56E5-56C2D941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0" y="206828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96EC4E-F512-1DB6-6002-1D6B08640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10500" y="1087579"/>
            <a:ext cx="3924300" cy="464499"/>
          </a:xfrm>
        </p:spPr>
        <p:txBody>
          <a:bodyPr/>
          <a:lstStyle/>
          <a:p>
            <a:pPr algn="r"/>
            <a:r>
              <a:rPr lang="en-US" dirty="0"/>
              <a:t>User login page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34D5C8-E23A-1CD6-4F4F-BEEA3662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9391B6-E0D1-5827-60EC-F80F48EC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2078"/>
            <a:ext cx="11277600" cy="51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96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0" y="-76201"/>
            <a:ext cx="8420100" cy="68430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Key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10500" y="597724"/>
            <a:ext cx="3924300" cy="828305"/>
          </a:xfrm>
        </p:spPr>
        <p:txBody>
          <a:bodyPr/>
          <a:lstStyle/>
          <a:p>
            <a:pPr algn="r"/>
            <a:r>
              <a:rPr lang="en-US" dirty="0"/>
              <a:t>Book Management page</a:t>
            </a:r>
          </a:p>
          <a:p>
            <a:pPr algn="r"/>
            <a:r>
              <a:rPr lang="en-US" dirty="0"/>
              <a:t>Admin 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FCEB5D-251B-8E4C-D635-4B7CC693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63" y="1087579"/>
            <a:ext cx="7926274" cy="57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477</TotalTime>
  <Words>2514</Words>
  <Application>Microsoft Office PowerPoint</Application>
  <PresentationFormat>Widescreen</PresentationFormat>
  <Paragraphs>281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Tenorite</vt:lpstr>
      <vt:lpstr>Custom</vt:lpstr>
      <vt:lpstr>PowerPoint Presentation</vt:lpstr>
      <vt:lpstr>Project overview</vt:lpstr>
      <vt:lpstr>Project goals</vt:lpstr>
      <vt:lpstr>Key features</vt:lpstr>
      <vt:lpstr>Business rules</vt:lpstr>
      <vt:lpstr>Technical requirements</vt:lpstr>
      <vt:lpstr>System Architecture</vt:lpstr>
      <vt:lpstr>Key features</vt:lpstr>
      <vt:lpstr>Key features</vt:lpstr>
      <vt:lpstr>Key features</vt:lpstr>
      <vt:lpstr>Key features</vt:lpstr>
      <vt:lpstr>Key features</vt:lpstr>
      <vt:lpstr>Key features</vt:lpstr>
      <vt:lpstr>Key features</vt:lpstr>
      <vt:lpstr>Key features</vt:lpstr>
      <vt:lpstr>Key features</vt:lpstr>
      <vt:lpstr>Key features</vt:lpstr>
      <vt:lpstr>Key features</vt:lpstr>
      <vt:lpstr>Database &amp; System Designs</vt:lpstr>
      <vt:lpstr>API Endpoints</vt:lpstr>
      <vt:lpstr>Test Cases – UATs (Just 1 Mockito Test)</vt:lpstr>
      <vt:lpstr>Challenges and Solutions</vt:lpstr>
      <vt:lpstr>Future Enhancements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Aida Ghani</dc:creator>
  <cp:lastModifiedBy>Aida Ghani</cp:lastModifiedBy>
  <cp:revision>71</cp:revision>
  <dcterms:created xsi:type="dcterms:W3CDTF">2025-03-23T02:09:49Z</dcterms:created>
  <dcterms:modified xsi:type="dcterms:W3CDTF">2025-03-26T10:47:04Z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